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28" r:id="rId2"/>
    <p:sldId id="256" r:id="rId3"/>
    <p:sldId id="316" r:id="rId4"/>
    <p:sldId id="257" r:id="rId5"/>
    <p:sldId id="258" r:id="rId6"/>
    <p:sldId id="298" r:id="rId7"/>
    <p:sldId id="309" r:id="rId8"/>
    <p:sldId id="310" r:id="rId9"/>
    <p:sldId id="311" r:id="rId10"/>
    <p:sldId id="312" r:id="rId11"/>
    <p:sldId id="314" r:id="rId12"/>
    <p:sldId id="313" r:id="rId13"/>
    <p:sldId id="299" r:id="rId14"/>
    <p:sldId id="301" r:id="rId15"/>
    <p:sldId id="261" r:id="rId16"/>
    <p:sldId id="297" r:id="rId17"/>
    <p:sldId id="302" r:id="rId18"/>
    <p:sldId id="315" r:id="rId19"/>
    <p:sldId id="259" r:id="rId20"/>
    <p:sldId id="262" r:id="rId21"/>
    <p:sldId id="305" r:id="rId22"/>
    <p:sldId id="304" r:id="rId23"/>
    <p:sldId id="303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7" r:id="rId33"/>
    <p:sldId id="325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26" r:id="rId43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CC6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 mitjà 2 - èmfasi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nse estil, quadrícula de tau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5A1D7-7DE2-40C9-8E5B-98BEE27474DD}" type="datetimeFigureOut">
              <a:rPr lang="ca-ES" smtClean="0"/>
              <a:t>30/1/2024</a:t>
            </a:fld>
            <a:endParaRPr lang="ca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54C8-A037-4564-9976-455A32EF13BD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9858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54C8-A037-4564-9976-455A32EF13BD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6693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454C8-A037-4564-9976-455A32EF13BD}" type="slidenum">
              <a:rPr lang="ca-ES" smtClean="0"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3739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F625BA9-BDA0-5AF1-64EC-D4350F6A2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7B909BFE-9312-238E-D4A2-3376F7216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494E0DA-EA4D-B660-5F73-A222E906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0A21C07C-BEF8-45FD-8E25-ADF0081FF814}" type="datetime1">
              <a:rPr lang="ca-ES" smtClean="0"/>
              <a:t>30/1/2024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23A47B6-1ACE-D9D8-0628-8375276D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759920E6-D3F7-11BF-6510-F187CE4A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3991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DF669BF-2138-A795-44E8-F0C0ACAF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ED590CBE-B096-049A-A2C0-180BA426A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C58322F7-D7DF-3366-3752-9471CD57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11E1E9D6-8C8A-4E41-B090-8B082306A3F6}" type="datetime1">
              <a:rPr lang="ca-ES" smtClean="0"/>
              <a:t>30/1/2024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60B8FEBB-6CE9-E5AA-3D47-C98DFA64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40D50D0-0953-7902-9FD0-210984AA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429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C39508B7-C211-2063-AA78-4485E2BBB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20620D89-9F22-90CE-4A36-BBCF3B5A0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64133F6D-EB55-3993-3C00-0E3A2331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914B0682-322D-4B35-99FA-B8B9CFE52350}" type="datetime1">
              <a:rPr lang="ca-ES" smtClean="0"/>
              <a:t>30/1/2024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95A9E87-9BD1-069B-B949-865BE3FA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E66083E3-513E-6393-9E6B-5699E9D9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55990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0BBBF3F-7A49-D7D8-2DBA-8ABD05C4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E36B765A-4B18-51CD-7F31-2D2B62076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3B72D88-D6FE-5311-F15A-E21A08F6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CC926FC6-996B-45A6-BA68-3BB73B685C14}" type="datetime1">
              <a:rPr lang="ca-ES" smtClean="0"/>
              <a:t>30/1/2024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8D0861AC-E19B-A676-C7EF-21E6BF081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4AFA9637-AAC4-4F54-32BB-B0664556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49720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3139657-85DD-A43C-A543-7902BC81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37355C8A-C4FD-B8F9-B898-ED5C7381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F094DD1B-C396-B901-EA8F-B4451DCDE2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5601FC01-DDA3-47A4-A94F-B87BE51C9E09}" type="datetime1">
              <a:rPr lang="ca-ES" smtClean="0"/>
              <a:t>30/1/2024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ADF0F2C-6C6E-FC26-B161-B0529F8B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27A0C6F-1AF4-FA28-5ED1-40D30E754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6906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1141F44-2FE7-8672-3380-DEECF397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A86C8D8-6199-8E1E-7576-AE342375F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A96BBA73-2795-89B2-8FAE-77CD2E420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2BA0F14B-1467-EDB5-892F-F733815F9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DF6E47AA-D740-401C-BA99-08CA7D2C6B3E}" type="datetime1">
              <a:rPr lang="ca-ES" smtClean="0"/>
              <a:t>30/1/2024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BBEE00D1-7314-734D-6D24-68107051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6345AB1A-1419-95F1-C46B-BC75E650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9675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8D37EB-D118-8D8E-1E38-9A49B56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678D9BA6-F210-6CDD-596E-241DCA259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AE61E058-3165-97D1-8318-4C1F1E91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62F8479C-760B-4E47-FD62-2CAA5AF68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3AEA1CD4-B43C-DC3B-086D-37E5831F2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00415624-2AC4-48D9-7E92-5F5D05DDA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7CC9062A-3301-412D-8DF6-EEFA240A859E}" type="datetime1">
              <a:rPr lang="ca-ES" smtClean="0"/>
              <a:t>30/1/2024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D8C64090-19F1-2244-9A47-09F588BB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E332D01D-6341-D305-334F-476AE4E2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8680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7D8F7B0-CF63-4EF0-6A32-A498C710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59D23FFD-7F3E-BADD-97A0-6E45DEA3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2FFA2A6D-8B3F-48B2-A539-8945EC4F4985}" type="datetime1">
              <a:rPr lang="ca-ES" smtClean="0"/>
              <a:t>30/1/2024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AA3745BB-D285-7FB8-7971-EBCD8C72B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A9610B1A-AAE9-3CA7-6FEA-0E3A44E3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475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A840CABE-0BA8-4608-9229-1033CC2F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E2B57E07-D00D-45E0-AA23-3FC3F15E3A53}" type="datetime1">
              <a:rPr lang="ca-ES" smtClean="0"/>
              <a:t>30/1/2024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5C286F60-206D-B643-591A-6AB13CE2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5325D2E9-73FD-2A8B-B089-4C2918AD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1296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9058192-74CE-5497-02A9-96955DFA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4E8FF3E-181E-1F08-0AF7-C1F5BC0A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540EA2FC-FFAF-7E69-BA38-81FD871FD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9AF81B80-6D54-F744-73A7-7C56E2FD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BF7934C4-D205-47BB-935F-1AF435364C4B}" type="datetime1">
              <a:rPr lang="ca-ES" smtClean="0"/>
              <a:t>30/1/2024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739037F8-07B5-86E4-06F5-2173EA263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86DCA9F8-BB91-4647-7E20-D5FE30AF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36962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DD7C9F3-E876-6266-7915-AD40D024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BD54862-8B42-0AA7-D866-97FD16035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1EB5236F-0252-75BB-E86F-976398AEF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30A83A8-F97E-C7ED-4392-370CC97F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69408"/>
            <a:ext cx="2743200" cy="365125"/>
          </a:xfrm>
          <a:prstGeom prst="rect">
            <a:avLst/>
          </a:prstGeom>
        </p:spPr>
        <p:txBody>
          <a:bodyPr/>
          <a:lstStyle/>
          <a:p>
            <a:fld id="{8842F02E-78C4-468D-B65A-43C402673541}" type="datetime1">
              <a:rPr lang="ca-ES" smtClean="0"/>
              <a:t>30/1/2024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2EF0C549-C045-37AF-70C5-CDEAED9A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ECD3051D-8893-1DC5-9989-BD43DFF7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182"/>
            <a:ext cx="2743200" cy="365125"/>
          </a:xfrm>
          <a:prstGeom prst="rect">
            <a:avLst/>
          </a:prstGeom>
        </p:spPr>
        <p:txBody>
          <a:bodyPr/>
          <a:lstStyle/>
          <a:p>
            <a:fld id="{1A54D57C-CB99-4AD3-B3A6-493C30DA751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337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8E56C797-0BB3-BEB0-4D68-E911F01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D562E71B-C44A-1B40-6787-8311DFA37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3C5104B1-4C61-49DE-025D-C3CC720DF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7879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FF0000"/>
                </a:solidFill>
                <a:latin typeface="Georgia" panose="02040502050405020303" pitchFamily="18" charset="0"/>
              </a:defRPr>
            </a:lvl1pPr>
          </a:lstStyle>
          <a:p>
            <a:r>
              <a:rPr lang="ca-ES"/>
              <a:t>@carles_ab_26</a:t>
            </a:r>
            <a:endParaRPr lang="ca-ES" dirty="0"/>
          </a:p>
        </p:txBody>
      </p:sp>
      <p:sp>
        <p:nvSpPr>
          <p:cNvPr id="7" name="Contenidor de peu de pàgina 4">
            <a:extLst>
              <a:ext uri="{FF2B5EF4-FFF2-40B4-BE49-F238E27FC236}">
                <a16:creationId xmlns:a16="http://schemas.microsoft.com/office/drawing/2014/main" id="{D0277B06-D74B-C184-4249-EC0278316E76}"/>
              </a:ext>
            </a:extLst>
          </p:cNvPr>
          <p:cNvSpPr txBox="1">
            <a:spLocks/>
          </p:cNvSpPr>
          <p:nvPr userDrawn="1"/>
        </p:nvSpPr>
        <p:spPr>
          <a:xfrm>
            <a:off x="0" y="647879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b="1" dirty="0">
                <a:solidFill>
                  <a:srgbClr val="4BACC6"/>
                </a:solidFill>
              </a:rPr>
              <a:t>30 gener 2024</a:t>
            </a:r>
          </a:p>
        </p:txBody>
      </p:sp>
      <p:sp>
        <p:nvSpPr>
          <p:cNvPr id="8" name="Contenidor de peu de pàgina 4">
            <a:extLst>
              <a:ext uri="{FF2B5EF4-FFF2-40B4-BE49-F238E27FC236}">
                <a16:creationId xmlns:a16="http://schemas.microsoft.com/office/drawing/2014/main" id="{AB2DFB2D-8CB7-D140-2B65-F3621827A22B}"/>
              </a:ext>
            </a:extLst>
          </p:cNvPr>
          <p:cNvSpPr txBox="1">
            <a:spLocks/>
          </p:cNvSpPr>
          <p:nvPr userDrawn="1"/>
        </p:nvSpPr>
        <p:spPr>
          <a:xfrm>
            <a:off x="8077200" y="647879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a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ca-ES" b="1" dirty="0">
                <a:solidFill>
                  <a:srgbClr val="FFCC66"/>
                </a:solidFill>
              </a:rPr>
              <a:t>Universitat de Girona</a:t>
            </a:r>
          </a:p>
        </p:txBody>
      </p:sp>
    </p:spTree>
    <p:extLst>
      <p:ext uri="{BB962C8B-B14F-4D97-AF65-F5344CB8AC3E}">
        <p14:creationId xmlns:p14="http://schemas.microsoft.com/office/powerpoint/2010/main" val="36405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938CA14-4D6B-EA45-1730-B35A7119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6159A5-437C-FBC5-2A2F-669E7AF7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90" y="14080"/>
            <a:ext cx="9268620" cy="655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8245A251-41CD-AE7F-F4FC-E8D671AD706F}"/>
              </a:ext>
            </a:extLst>
          </p:cNvPr>
          <p:cNvSpPr txBox="1"/>
          <p:nvPr/>
        </p:nvSpPr>
        <p:spPr>
          <a:xfrm>
            <a:off x="123824" y="96082"/>
            <a:ext cx="3328987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4BACC6"/>
            </a:solidFill>
          </a:ln>
        </p:spPr>
        <p:txBody>
          <a:bodyPr wrap="square" rtlCol="0">
            <a:spAutoFit/>
          </a:bodyPr>
          <a:lstStyle/>
          <a:p>
            <a:r>
              <a:rPr lang="ca-ES" sz="32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ABANS DE COMENÇAR...</a:t>
            </a:r>
          </a:p>
        </p:txBody>
      </p:sp>
    </p:spTree>
    <p:extLst>
      <p:ext uri="{BB962C8B-B14F-4D97-AF65-F5344CB8AC3E}">
        <p14:creationId xmlns:p14="http://schemas.microsoft.com/office/powerpoint/2010/main" val="3131174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1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QuadreDeText 11">
            <a:extLst>
              <a:ext uri="{FF2B5EF4-FFF2-40B4-BE49-F238E27FC236}">
                <a16:creationId xmlns:a16="http://schemas.microsoft.com/office/drawing/2014/main" id="{EF4BFE1B-54E6-FDCC-E68C-B12DAF21FE8A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611907-9A06-0F95-58DA-7CE9C17B3CC1}"/>
              </a:ext>
            </a:extLst>
          </p:cNvPr>
          <p:cNvSpPr/>
          <p:nvPr/>
        </p:nvSpPr>
        <p:spPr>
          <a:xfrm>
            <a:off x="600075" y="1690688"/>
            <a:ext cx="5086350" cy="13255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9D4DD3-0F35-0797-8F03-D04C80B13198}"/>
              </a:ext>
            </a:extLst>
          </p:cNvPr>
          <p:cNvSpPr/>
          <p:nvPr/>
        </p:nvSpPr>
        <p:spPr>
          <a:xfrm>
            <a:off x="442912" y="3563645"/>
            <a:ext cx="5086350" cy="5573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0F99F9C2-DD03-83A8-45CA-2C044DBB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87" y="1403645"/>
            <a:ext cx="3855903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20330E96-A3A4-471A-6EE9-5CF94CEB6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726" y="365125"/>
            <a:ext cx="3296266" cy="2349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QuadreDeText 10">
            <a:extLst>
              <a:ext uri="{FF2B5EF4-FFF2-40B4-BE49-F238E27FC236}">
                <a16:creationId xmlns:a16="http://schemas.microsoft.com/office/drawing/2014/main" id="{50BA9ACE-FAE5-C7CD-8B76-334BCE2D55D3}"/>
              </a:ext>
            </a:extLst>
          </p:cNvPr>
          <p:cNvSpPr txBox="1"/>
          <p:nvPr/>
        </p:nvSpPr>
        <p:spPr>
          <a:xfrm>
            <a:off x="1581150" y="4466072"/>
            <a:ext cx="4514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SzPct val="150000"/>
              <a:buFont typeface="Georgia" panose="02040502050405020303" pitchFamily="18" charset="0"/>
              <a:buChar char="›"/>
            </a:pPr>
            <a:r>
              <a:rPr lang="ca-ES" dirty="0">
                <a:latin typeface="Georgia" panose="02040502050405020303" pitchFamily="18" charset="0"/>
              </a:rPr>
              <a:t>Volem explicar el secret?</a:t>
            </a:r>
          </a:p>
          <a:p>
            <a:pPr marL="285750" indent="-285750">
              <a:spcAft>
                <a:spcPts val="2400"/>
              </a:spcAft>
              <a:buSzPct val="150000"/>
              <a:buFont typeface="Georgia" panose="02040502050405020303" pitchFamily="18" charset="0"/>
              <a:buChar char="›"/>
            </a:pPr>
            <a:r>
              <a:rPr lang="ca-ES" dirty="0">
                <a:latin typeface="Georgia" panose="02040502050405020303" pitchFamily="18" charset="0"/>
              </a:rPr>
              <a:t>Cal explicar-lo tot?</a:t>
            </a:r>
          </a:p>
          <a:p>
            <a:pPr marL="285750" indent="-285750">
              <a:spcAft>
                <a:spcPts val="2400"/>
              </a:spcAft>
              <a:buSzPct val="150000"/>
              <a:buFont typeface="Georgia" panose="02040502050405020303" pitchFamily="18" charset="0"/>
              <a:buChar char="›"/>
            </a:pPr>
            <a:r>
              <a:rPr lang="ca-ES" dirty="0">
                <a:latin typeface="Georgia" panose="02040502050405020303" pitchFamily="18" charset="0"/>
              </a:rPr>
              <a:t>És necessari que els alumnes coneguin tot el rerefons?</a:t>
            </a:r>
          </a:p>
        </p:txBody>
      </p:sp>
    </p:spTree>
    <p:extLst>
      <p:ext uri="{BB962C8B-B14F-4D97-AF65-F5344CB8AC3E}">
        <p14:creationId xmlns:p14="http://schemas.microsoft.com/office/powerpoint/2010/main" val="96290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QuadreDeText 9">
            <a:extLst>
              <a:ext uri="{FF2B5EF4-FFF2-40B4-BE49-F238E27FC236}">
                <a16:creationId xmlns:a16="http://schemas.microsoft.com/office/drawing/2014/main" id="{86FF5CA4-C47C-7AA5-7E2F-EEEDEBEF7E76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F2FBE-6769-B586-FB6C-A2DB39DA7B45}"/>
              </a:ext>
            </a:extLst>
          </p:cNvPr>
          <p:cNvSpPr/>
          <p:nvPr/>
        </p:nvSpPr>
        <p:spPr>
          <a:xfrm>
            <a:off x="600075" y="1690688"/>
            <a:ext cx="5086350" cy="18829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AC145006-84E0-4EA8-123E-1D2AE10012E8}"/>
              </a:ext>
            </a:extLst>
          </p:cNvPr>
          <p:cNvSpPr txBox="1"/>
          <p:nvPr/>
        </p:nvSpPr>
        <p:spPr>
          <a:xfrm>
            <a:off x="838200" y="4531323"/>
            <a:ext cx="4229100" cy="188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 b="1" u="sng" dirty="0">
                <a:solidFill>
                  <a:srgbClr val="00B050"/>
                </a:solidFill>
                <a:latin typeface="Georgia" panose="02040502050405020303" pitchFamily="18" charset="0"/>
              </a:rPr>
              <a:t>OSMOSI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Canvi de concentració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Dispersió del solut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endParaRPr lang="ca-ES" sz="20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6C18BAD7-F4DB-50CA-7FC0-0D8F48588247}"/>
              </a:ext>
            </a:extLst>
          </p:cNvPr>
          <p:cNvSpPr txBox="1"/>
          <p:nvPr/>
        </p:nvSpPr>
        <p:spPr>
          <a:xfrm>
            <a:off x="4038600" y="4528289"/>
            <a:ext cx="4229100" cy="188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 b="1" u="sng" dirty="0">
                <a:solidFill>
                  <a:srgbClr val="00B050"/>
                </a:solidFill>
                <a:latin typeface="Georgia" panose="02040502050405020303" pitchFamily="18" charset="0"/>
              </a:rPr>
              <a:t>ENTROPIA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Barreja d’estats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Desordenament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endParaRPr lang="ca-ES" sz="2000" dirty="0">
              <a:solidFill>
                <a:srgbClr val="00B050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2FBC598A-4AAF-3294-25AD-676FF918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AC145006-84E0-4EA8-123E-1D2AE10012E8}"/>
              </a:ext>
            </a:extLst>
          </p:cNvPr>
          <p:cNvSpPr txBox="1"/>
          <p:nvPr/>
        </p:nvSpPr>
        <p:spPr>
          <a:xfrm>
            <a:off x="838200" y="4528289"/>
            <a:ext cx="4229100" cy="142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 b="1" u="sng" dirty="0">
                <a:solidFill>
                  <a:srgbClr val="00B050"/>
                </a:solidFill>
                <a:latin typeface="Georgia" panose="02040502050405020303" pitchFamily="18" charset="0"/>
              </a:rPr>
              <a:t>OSMOSI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Canvi de concentració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Dispersió del solut</a:t>
            </a: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6C18BAD7-F4DB-50CA-7FC0-0D8F48588247}"/>
              </a:ext>
            </a:extLst>
          </p:cNvPr>
          <p:cNvSpPr txBox="1"/>
          <p:nvPr/>
        </p:nvSpPr>
        <p:spPr>
          <a:xfrm>
            <a:off x="4038600" y="4528289"/>
            <a:ext cx="4229100" cy="142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ca-ES" sz="2000" b="1" u="sng" dirty="0">
                <a:solidFill>
                  <a:srgbClr val="00B050"/>
                </a:solidFill>
                <a:latin typeface="Georgia" panose="02040502050405020303" pitchFamily="18" charset="0"/>
              </a:rPr>
              <a:t>ENTROPIA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Barreja d’estats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ð"/>
            </a:pPr>
            <a:r>
              <a:rPr lang="ca-ES" sz="2000" dirty="0">
                <a:solidFill>
                  <a:srgbClr val="00B050"/>
                </a:solidFill>
                <a:latin typeface="Georgia" panose="02040502050405020303" pitchFamily="18" charset="0"/>
              </a:rPr>
              <a:t>Desordenament</a:t>
            </a:r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2FBC598A-4AAF-3294-25AD-676FF918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  <p:sp>
        <p:nvSpPr>
          <p:cNvPr id="10" name="QuadreDeText 9">
            <a:extLst>
              <a:ext uri="{FF2B5EF4-FFF2-40B4-BE49-F238E27FC236}">
                <a16:creationId xmlns:a16="http://schemas.microsoft.com/office/drawing/2014/main" id="{86FF5CA4-C47C-7AA5-7E2F-EEEDEBEF7E76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F2FBE-6769-B586-FB6C-A2DB39DA7B45}"/>
              </a:ext>
            </a:extLst>
          </p:cNvPr>
          <p:cNvSpPr/>
          <p:nvPr/>
        </p:nvSpPr>
        <p:spPr>
          <a:xfrm>
            <a:off x="600074" y="1690688"/>
            <a:ext cx="11015663" cy="465299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8A72F7AA-F973-1F83-A633-18B9ACF41765}"/>
              </a:ext>
            </a:extLst>
          </p:cNvPr>
          <p:cNvSpPr txBox="1"/>
          <p:nvPr/>
        </p:nvSpPr>
        <p:spPr>
          <a:xfrm>
            <a:off x="5124450" y="1862089"/>
            <a:ext cx="5334000" cy="2308324"/>
          </a:xfrm>
          <a:prstGeom prst="rect">
            <a:avLst/>
          </a:prstGeom>
          <a:solidFill>
            <a:srgbClr val="4BACC6">
              <a:alpha val="7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a-ES" sz="3600" b="1" dirty="0">
                <a:latin typeface="Georgia" panose="02040502050405020303" pitchFamily="18" charset="0"/>
              </a:rPr>
              <a:t>CONCEPTES SIMILARS PODEN PORTAR A JOCS SIMILARS</a:t>
            </a:r>
          </a:p>
        </p:txBody>
      </p:sp>
    </p:spTree>
    <p:extLst>
      <p:ext uri="{BB962C8B-B14F-4D97-AF65-F5344CB8AC3E}">
        <p14:creationId xmlns:p14="http://schemas.microsoft.com/office/powerpoint/2010/main" val="69519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tge 6">
            <a:extLst>
              <a:ext uri="{FF2B5EF4-FFF2-40B4-BE49-F238E27FC236}">
                <a16:creationId xmlns:a16="http://schemas.microsoft.com/office/drawing/2014/main" id="{89179BFA-0E70-F813-55C7-6A55611D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3" y="1521883"/>
            <a:ext cx="386208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4D0E1A38-A358-93D3-6791-66B50322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aplicar-ho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F19993EE-DD40-A99E-5529-686B2479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C6360D49-83B3-A1E7-13C8-B63F4B7B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556" y="4225836"/>
            <a:ext cx="3855903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F6131CD1-1908-1E17-8B8C-5237C3DA9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537" y="2472306"/>
            <a:ext cx="3936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D49C290E-68A4-2CBB-B69A-1FAB3123D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255" y="3889071"/>
            <a:ext cx="3843529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4E90942-F08C-601F-1CC5-1E9DD435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935" y="1000563"/>
            <a:ext cx="2631761" cy="37215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tge 19">
            <a:extLst>
              <a:ext uri="{FF2B5EF4-FFF2-40B4-BE49-F238E27FC236}">
                <a16:creationId xmlns:a16="http://schemas.microsoft.com/office/drawing/2014/main" id="{B8BC2869-92E0-8E88-BB30-FDB531B58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29" y="770974"/>
            <a:ext cx="160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77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486C32B2-3351-6E83-61CA-389318AC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@carles_ab_26</a:t>
            </a:r>
          </a:p>
        </p:txBody>
      </p:sp>
      <p:pic>
        <p:nvPicPr>
          <p:cNvPr id="4" name="Picture 13" descr="Screen Shot 2019-11-10 at 07.45.41.png">
            <a:extLst>
              <a:ext uri="{FF2B5EF4-FFF2-40B4-BE49-F238E27FC236}">
                <a16:creationId xmlns:a16="http://schemas.microsoft.com/office/drawing/2014/main" id="{0FA00EA2-106C-35A5-4323-31B1914A1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516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387707-667D-8104-B3A5-F29A0E83109E}"/>
              </a:ext>
            </a:extLst>
          </p:cNvPr>
          <p:cNvSpPr/>
          <p:nvPr/>
        </p:nvSpPr>
        <p:spPr>
          <a:xfrm>
            <a:off x="0" y="176137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https://52gamespt.wordpress.com/</a:t>
            </a:r>
          </a:p>
        </p:txBody>
      </p:sp>
      <p:pic>
        <p:nvPicPr>
          <p:cNvPr id="6" name="Picture 21" descr="Screen Shot 2022-11-22 at 09.52.42.png">
            <a:extLst>
              <a:ext uri="{FF2B5EF4-FFF2-40B4-BE49-F238E27FC236}">
                <a16:creationId xmlns:a16="http://schemas.microsoft.com/office/drawing/2014/main" id="{1F759095-32C9-6305-1480-C6826E30F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61" y="3028902"/>
            <a:ext cx="3192052" cy="32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15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EEA37103-DCA9-82BB-E067-5015E579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3" name="Imatge 2">
            <a:extLst>
              <a:ext uri="{FF2B5EF4-FFF2-40B4-BE49-F238E27FC236}">
                <a16:creationId xmlns:a16="http://schemas.microsoft.com/office/drawing/2014/main" id="{66FE818D-395E-0192-37B9-CA51089CA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86" b="9506"/>
          <a:stretch/>
        </p:blipFill>
        <p:spPr>
          <a:xfrm>
            <a:off x="561980" y="561328"/>
            <a:ext cx="5118567" cy="2978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oogle Shape;241;p33">
            <a:extLst>
              <a:ext uri="{FF2B5EF4-FFF2-40B4-BE49-F238E27FC236}">
                <a16:creationId xmlns:a16="http://schemas.microsoft.com/office/drawing/2014/main" id="{116E689F-624F-DD5E-4B40-C29DB6B546F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597" y="389831"/>
            <a:ext cx="3308888" cy="46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Google Shape;242;p33">
            <a:extLst>
              <a:ext uri="{FF2B5EF4-FFF2-40B4-BE49-F238E27FC236}">
                <a16:creationId xmlns:a16="http://schemas.microsoft.com/office/drawing/2014/main" id="{D15C243F-2924-573A-EF7C-7E5C2B46843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1085" y="779273"/>
            <a:ext cx="3308899" cy="46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" name="Imatge 25">
            <a:extLst>
              <a:ext uri="{FF2B5EF4-FFF2-40B4-BE49-F238E27FC236}">
                <a16:creationId xmlns:a16="http://schemas.microsoft.com/office/drawing/2014/main" id="{D8941B09-03C4-47C5-72C8-0E8C16E35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80" y="4198267"/>
            <a:ext cx="5296425" cy="1743128"/>
          </a:xfrm>
          <a:prstGeom prst="rect">
            <a:avLst/>
          </a:prstGeom>
        </p:spPr>
      </p:pic>
      <p:pic>
        <p:nvPicPr>
          <p:cNvPr id="28" name="Imatge 27">
            <a:extLst>
              <a:ext uri="{FF2B5EF4-FFF2-40B4-BE49-F238E27FC236}">
                <a16:creationId xmlns:a16="http://schemas.microsoft.com/office/drawing/2014/main" id="{39F76605-672E-02E4-0B06-04219507D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39" y="1858267"/>
            <a:ext cx="3308312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456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A5B73CB9-647B-17EF-946C-C37EDC23A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3" name="Picture 36">
            <a:extLst>
              <a:ext uri="{FF2B5EF4-FFF2-40B4-BE49-F238E27FC236}">
                <a16:creationId xmlns:a16="http://schemas.microsoft.com/office/drawing/2014/main" id="{FCF35B7D-7CB9-7B48-5EC6-DF0FDA63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40" y="447865"/>
            <a:ext cx="519891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F08AA41-30AB-377E-FD4E-633F468B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756" y="2761999"/>
            <a:ext cx="4024587" cy="3716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3505B70-CF35-3EAE-41C0-E7828D37D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16" y="212046"/>
            <a:ext cx="4177833" cy="6266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9290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ACA7BFD7-8037-2CC1-3E5A-7A417D7F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4724400" cy="382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EFA38661-130E-DC87-6C7B-F00B0AB6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La nostra divulgació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18516788-2767-9D9F-AFB0-51D7DDF4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6730B00C-431B-BFE9-0CC7-19C731AD82DA}"/>
              </a:ext>
            </a:extLst>
          </p:cNvPr>
          <p:cNvSpPr txBox="1"/>
          <p:nvPr/>
        </p:nvSpPr>
        <p:spPr>
          <a:xfrm>
            <a:off x="838200" y="1800225"/>
            <a:ext cx="5541522" cy="4612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Conceptes complexes de la mecànica quàntica: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Efecte túnel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Bits/</a:t>
            </a:r>
            <a:r>
              <a:rPr lang="ca-ES" dirty="0" err="1">
                <a:latin typeface="Georgia" panose="02040502050405020303" pitchFamily="18" charset="0"/>
              </a:rPr>
              <a:t>Qbits</a:t>
            </a:r>
            <a:endParaRPr lang="ca-ES" dirty="0">
              <a:latin typeface="Georgia" panose="02040502050405020303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Partícules entrellaçades (EPR)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Portes quàntiques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Entropia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Conceptes d’altres àrees: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Osmosi (biologia)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Cicles catalítics (química)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Permutacions (matemàtiques)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ca-ES" dirty="0">
                <a:latin typeface="Georgia" panose="02040502050405020303" pitchFamily="18" charset="0"/>
              </a:rPr>
              <a:t>Premis Nobel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E33495-9049-E716-CB70-CA653A239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7" y="3004936"/>
            <a:ext cx="5924550" cy="39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bel Prize - Wikipedia">
            <a:extLst>
              <a:ext uri="{FF2B5EF4-FFF2-40B4-BE49-F238E27FC236}">
                <a16:creationId xmlns:a16="http://schemas.microsoft.com/office/drawing/2014/main" id="{DA3649D0-5071-E500-0F14-BAD8BFC1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65" y="5979066"/>
            <a:ext cx="485198" cy="47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12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769770A-B100-30FD-B5E7-EF578BE86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b="1" dirty="0"/>
              <a:t>La </a:t>
            </a:r>
            <a:r>
              <a:rPr lang="ca-ES" b="1" dirty="0">
                <a:solidFill>
                  <a:srgbClr val="4BACC6"/>
                </a:solidFill>
              </a:rPr>
              <a:t>màgia</a:t>
            </a:r>
            <a:r>
              <a:rPr lang="ca-ES" b="1" dirty="0"/>
              <a:t> com a </a:t>
            </a:r>
            <a:r>
              <a:rPr lang="ca-ES" b="1" dirty="0">
                <a:solidFill>
                  <a:srgbClr val="FFCC66"/>
                </a:solidFill>
              </a:rPr>
              <a:t>eina</a:t>
            </a:r>
            <a:r>
              <a:rPr lang="ca-ES" b="1" dirty="0"/>
              <a:t> </a:t>
            </a:r>
            <a:r>
              <a:rPr lang="ca-ES" b="1" dirty="0">
                <a:solidFill>
                  <a:srgbClr val="FF0000"/>
                </a:solidFill>
              </a:rPr>
              <a:t>pedagògica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C45CC771-36C0-29F1-0FCB-AF24126DC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809"/>
            <a:ext cx="9144000" cy="1655762"/>
          </a:xfrm>
        </p:spPr>
        <p:txBody>
          <a:bodyPr>
            <a:normAutofit/>
          </a:bodyPr>
          <a:lstStyle/>
          <a:p>
            <a:r>
              <a:rPr lang="ca-ES" b="1" dirty="0"/>
              <a:t>Carles Alcaide i Blaya</a:t>
            </a:r>
            <a:endParaRPr lang="ca-ES" dirty="0"/>
          </a:p>
          <a:p>
            <a:r>
              <a:rPr lang="ca-ES" sz="1800" dirty="0"/>
              <a:t>Escola de Joves Divulgadors</a:t>
            </a:r>
          </a:p>
          <a:p>
            <a:r>
              <a:rPr lang="ca-ES" sz="1800" dirty="0"/>
              <a:t>Càtedra de Cultura Científica i Comunicació Digital</a:t>
            </a:r>
            <a:endParaRPr lang="ca-ES" dirty="0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F4DD1848-2BA0-F2FC-946E-FC5C37AD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@carles_ab_26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96D1BD24-AF96-6FC9-0FCD-2ED35E9F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34951"/>
            <a:ext cx="2081212" cy="2081212"/>
          </a:xfrm>
          <a:prstGeom prst="rect">
            <a:avLst/>
          </a:prstGeom>
        </p:spPr>
      </p:pic>
      <p:pic>
        <p:nvPicPr>
          <p:cNvPr id="8" name="Imatge 7">
            <a:extLst>
              <a:ext uri="{FF2B5EF4-FFF2-40B4-BE49-F238E27FC236}">
                <a16:creationId xmlns:a16="http://schemas.microsoft.com/office/drawing/2014/main" id="{96B77D79-ED00-A071-30F3-02E7BA37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93" y="4702374"/>
            <a:ext cx="1522213" cy="1522213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1CEED858-F693-FA2C-C1D3-EEF530870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" y="5141240"/>
            <a:ext cx="1489052" cy="14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9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tge 8">
            <a:extLst>
              <a:ext uri="{FF2B5EF4-FFF2-40B4-BE49-F238E27FC236}">
                <a16:creationId xmlns:a16="http://schemas.microsoft.com/office/drawing/2014/main" id="{3ECEFDB9-12BA-7CD8-2265-D219B8C6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70" y="1396479"/>
            <a:ext cx="4648709" cy="1090961"/>
          </a:xfrm>
          <a:prstGeom prst="rect">
            <a:avLst/>
          </a:prstGeom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FED952B7-916B-154F-4024-8F68B3C3E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D’on treure recursos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70517E7B-B468-108B-30F6-8C14F70EC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4" name="Google Shape;88;p18">
            <a:extLst>
              <a:ext uri="{FF2B5EF4-FFF2-40B4-BE49-F238E27FC236}">
                <a16:creationId xmlns:a16="http://schemas.microsoft.com/office/drawing/2014/main" id="{67D8BE4E-B8B1-E1FF-5907-2FC412E6B0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1525" y="2109087"/>
            <a:ext cx="1915850" cy="28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9;p18">
            <a:extLst>
              <a:ext uri="{FF2B5EF4-FFF2-40B4-BE49-F238E27FC236}">
                <a16:creationId xmlns:a16="http://schemas.microsoft.com/office/drawing/2014/main" id="{72D92BD5-6DAF-3863-B776-9CC7266847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217" r="16407"/>
          <a:stretch/>
        </p:blipFill>
        <p:spPr>
          <a:xfrm>
            <a:off x="7615584" y="3290341"/>
            <a:ext cx="1322400" cy="199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0;p18">
            <a:extLst>
              <a:ext uri="{FF2B5EF4-FFF2-40B4-BE49-F238E27FC236}">
                <a16:creationId xmlns:a16="http://schemas.microsoft.com/office/drawing/2014/main" id="{703E1DDC-8FC4-C1E7-52FC-06D85CD8092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9626" y="2691416"/>
            <a:ext cx="1538400" cy="23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QuadreDeText 6">
            <a:extLst>
              <a:ext uri="{FF2B5EF4-FFF2-40B4-BE49-F238E27FC236}">
                <a16:creationId xmlns:a16="http://schemas.microsoft.com/office/drawing/2014/main" id="{0299D3F0-D5A3-FE80-EF29-136E9FD6ACF5}"/>
              </a:ext>
            </a:extLst>
          </p:cNvPr>
          <p:cNvSpPr txBox="1"/>
          <p:nvPr/>
        </p:nvSpPr>
        <p:spPr>
          <a:xfrm>
            <a:off x="838199" y="1731794"/>
            <a:ext cx="39195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Llibres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Vídeos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 err="1">
                <a:latin typeface="Georgia" panose="02040502050405020303" pitchFamily="18" charset="0"/>
              </a:rPr>
              <a:t>Blogs</a:t>
            </a:r>
            <a:endParaRPr lang="ca-ES" sz="2000" dirty="0">
              <a:latin typeface="Georgia" panose="02040502050405020303" pitchFamily="18" charset="0"/>
            </a:endParaRP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Cursets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Formació professional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“Companys”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a-ES" sz="2000" dirty="0">
                <a:latin typeface="Georgia" panose="02040502050405020303" pitchFamily="18" charset="0"/>
              </a:rPr>
              <a:t>Invencions pròpies</a:t>
            </a:r>
          </a:p>
          <a:p>
            <a:pPr marL="285750" indent="-28575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ca-ES" sz="2000" dirty="0">
              <a:latin typeface="Georgia" panose="02040502050405020303" pitchFamily="18" charset="0"/>
            </a:endParaRPr>
          </a:p>
          <a:p>
            <a:pPr marL="342900" indent="-342900">
              <a:buClr>
                <a:srgbClr val="FF0000"/>
              </a:buClr>
              <a:buFont typeface="Georgia" panose="02040502050405020303" pitchFamily="18" charset="0"/>
              <a:buChar char="‼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Cal mantenir la rigorositat i professionalitat</a:t>
            </a:r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DD830E71-576B-01AA-EC3C-C18D81D7C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015" y="5473732"/>
            <a:ext cx="8992343" cy="764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8307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8505F833-6C33-9F4D-62F1-E355C893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2B2EE76-2943-C7F9-4EE0-116B185D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03" y="564278"/>
            <a:ext cx="8406393" cy="5729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3298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769770A-B100-30FD-B5E7-EF578BE86F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b="1" dirty="0"/>
              <a:t>La </a:t>
            </a:r>
            <a:r>
              <a:rPr lang="ca-ES" b="1" dirty="0">
                <a:solidFill>
                  <a:srgbClr val="4BACC6"/>
                </a:solidFill>
              </a:rPr>
              <a:t>màgia</a:t>
            </a:r>
            <a:r>
              <a:rPr lang="ca-ES" b="1" dirty="0"/>
              <a:t> com a </a:t>
            </a:r>
            <a:r>
              <a:rPr lang="ca-ES" b="1" dirty="0">
                <a:solidFill>
                  <a:srgbClr val="FFCC66"/>
                </a:solidFill>
              </a:rPr>
              <a:t>eina</a:t>
            </a:r>
            <a:r>
              <a:rPr lang="ca-ES" b="1" dirty="0"/>
              <a:t> </a:t>
            </a:r>
            <a:r>
              <a:rPr lang="ca-ES" b="1" dirty="0">
                <a:solidFill>
                  <a:srgbClr val="FF0000"/>
                </a:solidFill>
              </a:rPr>
              <a:t>pedagògica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C45CC771-36C0-29F1-0FCB-AF24126DC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809"/>
            <a:ext cx="9144000" cy="1655762"/>
          </a:xfrm>
        </p:spPr>
        <p:txBody>
          <a:bodyPr>
            <a:normAutofit/>
          </a:bodyPr>
          <a:lstStyle/>
          <a:p>
            <a:r>
              <a:rPr lang="ca-ES" b="1" dirty="0"/>
              <a:t>Carles Alcaide i Blaya</a:t>
            </a:r>
            <a:endParaRPr lang="ca-ES" dirty="0"/>
          </a:p>
          <a:p>
            <a:r>
              <a:rPr lang="ca-ES" sz="1800" dirty="0"/>
              <a:t>Escola de Joves Divulgadors</a:t>
            </a:r>
          </a:p>
          <a:p>
            <a:r>
              <a:rPr lang="ca-ES" sz="1800" dirty="0"/>
              <a:t>Càtedra de Cultura Científica i Comunicació Digital</a:t>
            </a:r>
            <a:endParaRPr lang="ca-ES" dirty="0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F4DD1848-2BA0-F2FC-946E-FC5C37AD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dirty="0"/>
              <a:t>@carles_ab_26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96D1BD24-AF96-6FC9-0FCD-2ED35E9F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234951"/>
            <a:ext cx="2081212" cy="2081212"/>
          </a:xfrm>
          <a:prstGeom prst="rect">
            <a:avLst/>
          </a:prstGeom>
        </p:spPr>
      </p:pic>
      <p:pic>
        <p:nvPicPr>
          <p:cNvPr id="8" name="Imatge 7">
            <a:extLst>
              <a:ext uri="{FF2B5EF4-FFF2-40B4-BE49-F238E27FC236}">
                <a16:creationId xmlns:a16="http://schemas.microsoft.com/office/drawing/2014/main" id="{96B77D79-ED00-A071-30F3-02E7BA37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93" y="4702374"/>
            <a:ext cx="1522213" cy="1522213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1CEED858-F693-FA2C-C1D3-EEF530870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" y="5141240"/>
            <a:ext cx="1489052" cy="14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54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B7E7DC0-13BF-FED2-3B96-F821957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Per acabar, un parell de jocs...</a:t>
            </a:r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7CBDFFC4-7524-A460-0D0D-D5B1A3A3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</p:spTree>
    <p:extLst>
      <p:ext uri="{BB962C8B-B14F-4D97-AF65-F5344CB8AC3E}">
        <p14:creationId xmlns:p14="http://schemas.microsoft.com/office/powerpoint/2010/main" val="3781843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938CA14-4D6B-EA45-1730-B35A7119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6159A5-437C-FBC5-2A2F-669E7AF7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90" y="14080"/>
            <a:ext cx="9268620" cy="655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217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C2262E2-9FCC-DE25-10F7-058AC372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6274A-04F3-7CB1-AEB0-517C1F1D6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90" y="14080"/>
            <a:ext cx="9268620" cy="655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510032-E174-FADD-C412-647BB4A059DE}"/>
              </a:ext>
            </a:extLst>
          </p:cNvPr>
          <p:cNvSpPr/>
          <p:nvPr/>
        </p:nvSpPr>
        <p:spPr>
          <a:xfrm>
            <a:off x="2228850" y="3657600"/>
            <a:ext cx="7758113" cy="22002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679704-AE4E-FB90-E649-1597C3EDEE99}"/>
              </a:ext>
            </a:extLst>
          </p:cNvPr>
          <p:cNvSpPr/>
          <p:nvPr/>
        </p:nvSpPr>
        <p:spPr>
          <a:xfrm>
            <a:off x="2228850" y="1257300"/>
            <a:ext cx="7758113" cy="240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560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D2360C76-2EFE-407D-DEEA-2641ECBD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31906511-122B-FD0B-513C-F4971F8E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456" y="729000"/>
            <a:ext cx="771708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4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3CFAA23A-8768-EA8E-B54B-CBE213D3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C57F51F7-A894-6B45-13AD-9E654E0C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29" y="729000"/>
            <a:ext cx="756774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025D9AC1-1C79-378D-BD34-A7213D25B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E41B47DD-AA6D-EA0E-3415-1DB1F052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96" y="729000"/>
            <a:ext cx="778920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08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0873938-6B7C-1630-7FD7-D17A6669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22F50AB4-07BD-211D-E17E-F959C65A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96" y="729000"/>
            <a:ext cx="74370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2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87CC64E-A13E-DC39-26CD-27FC9A7A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Per què màgia?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4C864012-44EA-EE6E-474E-1E61F900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504C7E-93C7-9D05-8D2C-9F81DE90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7" y="31432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QuadreDeText 3">
            <a:extLst>
              <a:ext uri="{FF2B5EF4-FFF2-40B4-BE49-F238E27FC236}">
                <a16:creationId xmlns:a16="http://schemas.microsoft.com/office/drawing/2014/main" id="{F44B1364-6997-DC2B-97A1-26E93EFCE0E8}"/>
              </a:ext>
            </a:extLst>
          </p:cNvPr>
          <p:cNvSpPr txBox="1"/>
          <p:nvPr/>
        </p:nvSpPr>
        <p:spPr>
          <a:xfrm>
            <a:off x="838200" y="2718356"/>
            <a:ext cx="2986088" cy="142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ca-ES" sz="2000" dirty="0">
                <a:latin typeface="Georgia" panose="02040502050405020303" pitchFamily="18" charset="0"/>
              </a:rPr>
              <a:t>Espectacularitat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ca-ES" sz="2000" dirty="0">
                <a:latin typeface="Georgia" panose="02040502050405020303" pitchFamily="18" charset="0"/>
              </a:rPr>
              <a:t>Il·lusió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ca-ES" sz="2000" dirty="0">
                <a:latin typeface="Georgia" panose="02040502050405020303" pitchFamily="18" charset="0"/>
              </a:rPr>
              <a:t>Secretisme (o no)</a:t>
            </a:r>
          </a:p>
        </p:txBody>
      </p:sp>
    </p:spTree>
    <p:extLst>
      <p:ext uri="{BB962C8B-B14F-4D97-AF65-F5344CB8AC3E}">
        <p14:creationId xmlns:p14="http://schemas.microsoft.com/office/powerpoint/2010/main" val="3294610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1B4E9A53-05C7-8744-2EB6-F699AA40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F01A1591-93CF-0F9D-1A8A-CA36C65D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839" y="729000"/>
            <a:ext cx="749032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76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57023A4-AEB9-BB25-B205-F5B670AC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58A95E21-C542-9515-A7E3-0A94AEAC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29" y="729000"/>
            <a:ext cx="736014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07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C2262E2-9FCC-DE25-10F7-058AC372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6274A-04F3-7CB1-AEB0-517C1F1D6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90" y="14080"/>
            <a:ext cx="9268620" cy="655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510032-E174-FADD-C412-647BB4A059DE}"/>
              </a:ext>
            </a:extLst>
          </p:cNvPr>
          <p:cNvSpPr/>
          <p:nvPr/>
        </p:nvSpPr>
        <p:spPr>
          <a:xfrm>
            <a:off x="2228850" y="3657600"/>
            <a:ext cx="7758113" cy="22002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679704-AE4E-FB90-E649-1597C3EDEE99}"/>
              </a:ext>
            </a:extLst>
          </p:cNvPr>
          <p:cNvSpPr/>
          <p:nvPr/>
        </p:nvSpPr>
        <p:spPr>
          <a:xfrm>
            <a:off x="2228850" y="1257300"/>
            <a:ext cx="7758113" cy="2400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53749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EB9BB5B-612C-ACA9-6FB6-4DA8394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8EB777-4E0C-BFBB-4A21-E369898C0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59386"/>
              </p:ext>
            </p:extLst>
          </p:nvPr>
        </p:nvGraphicFramePr>
        <p:xfrm>
          <a:off x="1596000" y="729000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551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EB9BB5B-612C-ACA9-6FB6-4DA8394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8EB777-4E0C-BFBB-4A21-E369898C052B}"/>
              </a:ext>
            </a:extLst>
          </p:cNvPr>
          <p:cNvGraphicFramePr>
            <a:graphicFrameLocks noGrp="1"/>
          </p:cNvGraphicFramePr>
          <p:nvPr/>
        </p:nvGraphicFramePr>
        <p:xfrm>
          <a:off x="1596000" y="729000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  <p:sp>
        <p:nvSpPr>
          <p:cNvPr id="4" name="Signe de multiplicació 3">
            <a:extLst>
              <a:ext uri="{FF2B5EF4-FFF2-40B4-BE49-F238E27FC236}">
                <a16:creationId xmlns:a16="http://schemas.microsoft.com/office/drawing/2014/main" id="{E3984C2F-7999-6E2A-B618-27449D7676AF}"/>
              </a:ext>
            </a:extLst>
          </p:cNvPr>
          <p:cNvSpPr/>
          <p:nvPr/>
        </p:nvSpPr>
        <p:spPr>
          <a:xfrm>
            <a:off x="7615238" y="729000"/>
            <a:ext cx="2980761" cy="1757026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75716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EB9BB5B-612C-ACA9-6FB6-4DA8394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8EB777-4E0C-BFBB-4A21-E369898C052B}"/>
              </a:ext>
            </a:extLst>
          </p:cNvPr>
          <p:cNvGraphicFramePr>
            <a:graphicFrameLocks noGrp="1"/>
          </p:cNvGraphicFramePr>
          <p:nvPr/>
        </p:nvGraphicFramePr>
        <p:xfrm>
          <a:off x="1596000" y="729000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  <p:sp>
        <p:nvSpPr>
          <p:cNvPr id="4" name="Signe de multiplicació 3">
            <a:extLst>
              <a:ext uri="{FF2B5EF4-FFF2-40B4-BE49-F238E27FC236}">
                <a16:creationId xmlns:a16="http://schemas.microsoft.com/office/drawing/2014/main" id="{E3984C2F-7999-6E2A-B618-27449D7676AF}"/>
              </a:ext>
            </a:extLst>
          </p:cNvPr>
          <p:cNvSpPr/>
          <p:nvPr/>
        </p:nvSpPr>
        <p:spPr>
          <a:xfrm>
            <a:off x="7615238" y="72899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Signe de multiplicació 4">
            <a:extLst>
              <a:ext uri="{FF2B5EF4-FFF2-40B4-BE49-F238E27FC236}">
                <a16:creationId xmlns:a16="http://schemas.microsoft.com/office/drawing/2014/main" id="{76CC0A1F-7257-E79C-68B1-FDB342C07BAB}"/>
              </a:ext>
            </a:extLst>
          </p:cNvPr>
          <p:cNvSpPr/>
          <p:nvPr/>
        </p:nvSpPr>
        <p:spPr>
          <a:xfrm>
            <a:off x="4576763" y="69566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30501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EB9BB5B-612C-ACA9-6FB6-4DA8394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8EB777-4E0C-BFBB-4A21-E369898C052B}"/>
              </a:ext>
            </a:extLst>
          </p:cNvPr>
          <p:cNvGraphicFramePr>
            <a:graphicFrameLocks noGrp="1"/>
          </p:cNvGraphicFramePr>
          <p:nvPr/>
        </p:nvGraphicFramePr>
        <p:xfrm>
          <a:off x="1596000" y="729000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  <p:sp>
        <p:nvSpPr>
          <p:cNvPr id="4" name="Signe de multiplicació 3">
            <a:extLst>
              <a:ext uri="{FF2B5EF4-FFF2-40B4-BE49-F238E27FC236}">
                <a16:creationId xmlns:a16="http://schemas.microsoft.com/office/drawing/2014/main" id="{E3984C2F-7999-6E2A-B618-27449D7676AF}"/>
              </a:ext>
            </a:extLst>
          </p:cNvPr>
          <p:cNvSpPr/>
          <p:nvPr/>
        </p:nvSpPr>
        <p:spPr>
          <a:xfrm>
            <a:off x="7615238" y="72899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Signe de multiplicació 4">
            <a:extLst>
              <a:ext uri="{FF2B5EF4-FFF2-40B4-BE49-F238E27FC236}">
                <a16:creationId xmlns:a16="http://schemas.microsoft.com/office/drawing/2014/main" id="{76CC0A1F-7257-E79C-68B1-FDB342C07BAB}"/>
              </a:ext>
            </a:extLst>
          </p:cNvPr>
          <p:cNvSpPr/>
          <p:nvPr/>
        </p:nvSpPr>
        <p:spPr>
          <a:xfrm>
            <a:off x="4576763" y="69566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Signe de multiplicació 5">
            <a:extLst>
              <a:ext uri="{FF2B5EF4-FFF2-40B4-BE49-F238E27FC236}">
                <a16:creationId xmlns:a16="http://schemas.microsoft.com/office/drawing/2014/main" id="{DF5D086A-A19D-DF87-959C-5A667A0CBB38}"/>
              </a:ext>
            </a:extLst>
          </p:cNvPr>
          <p:cNvSpPr/>
          <p:nvPr/>
        </p:nvSpPr>
        <p:spPr>
          <a:xfrm>
            <a:off x="7615238" y="4314825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001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EB9BB5B-612C-ACA9-6FB6-4DA8394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8EB777-4E0C-BFBB-4A21-E369898C052B}"/>
              </a:ext>
            </a:extLst>
          </p:cNvPr>
          <p:cNvGraphicFramePr>
            <a:graphicFrameLocks noGrp="1"/>
          </p:cNvGraphicFramePr>
          <p:nvPr/>
        </p:nvGraphicFramePr>
        <p:xfrm>
          <a:off x="1596000" y="729000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  <p:sp>
        <p:nvSpPr>
          <p:cNvPr id="4" name="Signe de multiplicació 3">
            <a:extLst>
              <a:ext uri="{FF2B5EF4-FFF2-40B4-BE49-F238E27FC236}">
                <a16:creationId xmlns:a16="http://schemas.microsoft.com/office/drawing/2014/main" id="{E3984C2F-7999-6E2A-B618-27449D7676AF}"/>
              </a:ext>
            </a:extLst>
          </p:cNvPr>
          <p:cNvSpPr/>
          <p:nvPr/>
        </p:nvSpPr>
        <p:spPr>
          <a:xfrm>
            <a:off x="7615238" y="72899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Signe de multiplicació 4">
            <a:extLst>
              <a:ext uri="{FF2B5EF4-FFF2-40B4-BE49-F238E27FC236}">
                <a16:creationId xmlns:a16="http://schemas.microsoft.com/office/drawing/2014/main" id="{76CC0A1F-7257-E79C-68B1-FDB342C07BAB}"/>
              </a:ext>
            </a:extLst>
          </p:cNvPr>
          <p:cNvSpPr/>
          <p:nvPr/>
        </p:nvSpPr>
        <p:spPr>
          <a:xfrm>
            <a:off x="4576763" y="69566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Signe de multiplicació 5">
            <a:extLst>
              <a:ext uri="{FF2B5EF4-FFF2-40B4-BE49-F238E27FC236}">
                <a16:creationId xmlns:a16="http://schemas.microsoft.com/office/drawing/2014/main" id="{DF5D086A-A19D-DF87-959C-5A667A0CBB38}"/>
              </a:ext>
            </a:extLst>
          </p:cNvPr>
          <p:cNvSpPr/>
          <p:nvPr/>
        </p:nvSpPr>
        <p:spPr>
          <a:xfrm>
            <a:off x="7615238" y="4314825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Signe de multiplicació 6">
            <a:extLst>
              <a:ext uri="{FF2B5EF4-FFF2-40B4-BE49-F238E27FC236}">
                <a16:creationId xmlns:a16="http://schemas.microsoft.com/office/drawing/2014/main" id="{990F9586-EF2D-A571-7CFC-7E1E7B3542B5}"/>
              </a:ext>
            </a:extLst>
          </p:cNvPr>
          <p:cNvSpPr/>
          <p:nvPr/>
        </p:nvSpPr>
        <p:spPr>
          <a:xfrm>
            <a:off x="7571812" y="2521912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78133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EB9BB5B-612C-ACA9-6FB6-4DA8394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8EB777-4E0C-BFBB-4A21-E369898C052B}"/>
              </a:ext>
            </a:extLst>
          </p:cNvPr>
          <p:cNvGraphicFramePr>
            <a:graphicFrameLocks noGrp="1"/>
          </p:cNvGraphicFramePr>
          <p:nvPr/>
        </p:nvGraphicFramePr>
        <p:xfrm>
          <a:off x="1596000" y="729000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  <p:sp>
        <p:nvSpPr>
          <p:cNvPr id="4" name="Signe de multiplicació 3">
            <a:extLst>
              <a:ext uri="{FF2B5EF4-FFF2-40B4-BE49-F238E27FC236}">
                <a16:creationId xmlns:a16="http://schemas.microsoft.com/office/drawing/2014/main" id="{E3984C2F-7999-6E2A-B618-27449D7676AF}"/>
              </a:ext>
            </a:extLst>
          </p:cNvPr>
          <p:cNvSpPr/>
          <p:nvPr/>
        </p:nvSpPr>
        <p:spPr>
          <a:xfrm>
            <a:off x="7615238" y="72899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Signe de multiplicació 4">
            <a:extLst>
              <a:ext uri="{FF2B5EF4-FFF2-40B4-BE49-F238E27FC236}">
                <a16:creationId xmlns:a16="http://schemas.microsoft.com/office/drawing/2014/main" id="{76CC0A1F-7257-E79C-68B1-FDB342C07BAB}"/>
              </a:ext>
            </a:extLst>
          </p:cNvPr>
          <p:cNvSpPr/>
          <p:nvPr/>
        </p:nvSpPr>
        <p:spPr>
          <a:xfrm>
            <a:off x="4576763" y="69566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Signe de multiplicació 5">
            <a:extLst>
              <a:ext uri="{FF2B5EF4-FFF2-40B4-BE49-F238E27FC236}">
                <a16:creationId xmlns:a16="http://schemas.microsoft.com/office/drawing/2014/main" id="{DF5D086A-A19D-DF87-959C-5A667A0CBB38}"/>
              </a:ext>
            </a:extLst>
          </p:cNvPr>
          <p:cNvSpPr/>
          <p:nvPr/>
        </p:nvSpPr>
        <p:spPr>
          <a:xfrm>
            <a:off x="7615238" y="4314825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Signe de multiplicació 6">
            <a:extLst>
              <a:ext uri="{FF2B5EF4-FFF2-40B4-BE49-F238E27FC236}">
                <a16:creationId xmlns:a16="http://schemas.microsoft.com/office/drawing/2014/main" id="{990F9586-EF2D-A571-7CFC-7E1E7B3542B5}"/>
              </a:ext>
            </a:extLst>
          </p:cNvPr>
          <p:cNvSpPr/>
          <p:nvPr/>
        </p:nvSpPr>
        <p:spPr>
          <a:xfrm>
            <a:off x="7571812" y="2521912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Signe de multiplicació 7">
            <a:extLst>
              <a:ext uri="{FF2B5EF4-FFF2-40B4-BE49-F238E27FC236}">
                <a16:creationId xmlns:a16="http://schemas.microsoft.com/office/drawing/2014/main" id="{58B7E435-657F-7336-503A-1117D8229369}"/>
              </a:ext>
            </a:extLst>
          </p:cNvPr>
          <p:cNvSpPr/>
          <p:nvPr/>
        </p:nvSpPr>
        <p:spPr>
          <a:xfrm>
            <a:off x="1624858" y="69565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26429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EB9BB5B-612C-ACA9-6FB6-4DA8394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8EB777-4E0C-BFBB-4A21-E369898C052B}"/>
              </a:ext>
            </a:extLst>
          </p:cNvPr>
          <p:cNvGraphicFramePr>
            <a:graphicFrameLocks noGrp="1"/>
          </p:cNvGraphicFramePr>
          <p:nvPr/>
        </p:nvGraphicFramePr>
        <p:xfrm>
          <a:off x="1596000" y="729000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  <p:sp>
        <p:nvSpPr>
          <p:cNvPr id="4" name="Signe de multiplicació 3">
            <a:extLst>
              <a:ext uri="{FF2B5EF4-FFF2-40B4-BE49-F238E27FC236}">
                <a16:creationId xmlns:a16="http://schemas.microsoft.com/office/drawing/2014/main" id="{E3984C2F-7999-6E2A-B618-27449D7676AF}"/>
              </a:ext>
            </a:extLst>
          </p:cNvPr>
          <p:cNvSpPr/>
          <p:nvPr/>
        </p:nvSpPr>
        <p:spPr>
          <a:xfrm>
            <a:off x="7615238" y="72899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Signe de multiplicació 4">
            <a:extLst>
              <a:ext uri="{FF2B5EF4-FFF2-40B4-BE49-F238E27FC236}">
                <a16:creationId xmlns:a16="http://schemas.microsoft.com/office/drawing/2014/main" id="{76CC0A1F-7257-E79C-68B1-FDB342C07BAB}"/>
              </a:ext>
            </a:extLst>
          </p:cNvPr>
          <p:cNvSpPr/>
          <p:nvPr/>
        </p:nvSpPr>
        <p:spPr>
          <a:xfrm>
            <a:off x="4576763" y="69566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Signe de multiplicació 5">
            <a:extLst>
              <a:ext uri="{FF2B5EF4-FFF2-40B4-BE49-F238E27FC236}">
                <a16:creationId xmlns:a16="http://schemas.microsoft.com/office/drawing/2014/main" id="{DF5D086A-A19D-DF87-959C-5A667A0CBB38}"/>
              </a:ext>
            </a:extLst>
          </p:cNvPr>
          <p:cNvSpPr/>
          <p:nvPr/>
        </p:nvSpPr>
        <p:spPr>
          <a:xfrm>
            <a:off x="7615238" y="4314825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Signe de multiplicació 6">
            <a:extLst>
              <a:ext uri="{FF2B5EF4-FFF2-40B4-BE49-F238E27FC236}">
                <a16:creationId xmlns:a16="http://schemas.microsoft.com/office/drawing/2014/main" id="{990F9586-EF2D-A571-7CFC-7E1E7B3542B5}"/>
              </a:ext>
            </a:extLst>
          </p:cNvPr>
          <p:cNvSpPr/>
          <p:nvPr/>
        </p:nvSpPr>
        <p:spPr>
          <a:xfrm>
            <a:off x="7571812" y="2521912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Signe de multiplicació 7">
            <a:extLst>
              <a:ext uri="{FF2B5EF4-FFF2-40B4-BE49-F238E27FC236}">
                <a16:creationId xmlns:a16="http://schemas.microsoft.com/office/drawing/2014/main" id="{58B7E435-657F-7336-503A-1117D8229369}"/>
              </a:ext>
            </a:extLst>
          </p:cNvPr>
          <p:cNvSpPr/>
          <p:nvPr/>
        </p:nvSpPr>
        <p:spPr>
          <a:xfrm>
            <a:off x="1624858" y="69565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Signe de multiplicació 8">
            <a:extLst>
              <a:ext uri="{FF2B5EF4-FFF2-40B4-BE49-F238E27FC236}">
                <a16:creationId xmlns:a16="http://schemas.microsoft.com/office/drawing/2014/main" id="{0E343935-0C3C-FAF5-02F3-5605F359DB64}"/>
              </a:ext>
            </a:extLst>
          </p:cNvPr>
          <p:cNvSpPr/>
          <p:nvPr/>
        </p:nvSpPr>
        <p:spPr>
          <a:xfrm>
            <a:off x="1595861" y="250065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9871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DF377532-CC77-BD08-47A0-FBB038D96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Què explicar?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C3BD2D0-046E-5451-124D-06D12A7C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6A4C4FDE-EB90-34AF-AE4B-6556EF1EFD29}"/>
              </a:ext>
            </a:extLst>
          </p:cNvPr>
          <p:cNvSpPr txBox="1"/>
          <p:nvPr/>
        </p:nvSpPr>
        <p:spPr>
          <a:xfrm>
            <a:off x="838200" y="1945482"/>
            <a:ext cx="7358063" cy="142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Georgia" panose="02040502050405020303" pitchFamily="18" charset="0"/>
              <a:buChar char="?"/>
            </a:pPr>
            <a:r>
              <a:rPr lang="ca-ES" sz="2000" dirty="0">
                <a:latin typeface="Georgia" panose="02040502050405020303" pitchFamily="18" charset="0"/>
              </a:rPr>
              <a:t>Conceptes nous</a:t>
            </a:r>
          </a:p>
          <a:p>
            <a:pPr marL="342900" indent="-342900">
              <a:lnSpc>
                <a:spcPct val="150000"/>
              </a:lnSpc>
              <a:buFont typeface="Georgia" panose="02040502050405020303" pitchFamily="18" charset="0"/>
              <a:buChar char="?"/>
            </a:pPr>
            <a:r>
              <a:rPr lang="ca-ES" sz="2000" dirty="0">
                <a:latin typeface="Georgia" panose="02040502050405020303" pitchFamily="18" charset="0"/>
              </a:rPr>
              <a:t>Reforç de conceptes ja apresos</a:t>
            </a:r>
          </a:p>
          <a:p>
            <a:pPr marL="342900" indent="-342900">
              <a:lnSpc>
                <a:spcPct val="150000"/>
              </a:lnSpc>
              <a:buFont typeface="Georgia" panose="02040502050405020303" pitchFamily="18" charset="0"/>
              <a:buChar char="?"/>
            </a:pPr>
            <a:r>
              <a:rPr lang="ca-ES" sz="2000" dirty="0">
                <a:latin typeface="Georgia" panose="02040502050405020303" pitchFamily="18" charset="0"/>
              </a:rPr>
              <a:t>Divulgació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BBE388DB-0EB8-CC84-32EA-64171740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0" y="550070"/>
            <a:ext cx="1395412" cy="13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24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EB9BB5B-612C-ACA9-6FB6-4DA8394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8EB777-4E0C-BFBB-4A21-E369898C0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28799"/>
              </p:ext>
            </p:extLst>
          </p:nvPr>
        </p:nvGraphicFramePr>
        <p:xfrm>
          <a:off x="1596000" y="729000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  <p:sp>
        <p:nvSpPr>
          <p:cNvPr id="4" name="Signe de multiplicació 3">
            <a:extLst>
              <a:ext uri="{FF2B5EF4-FFF2-40B4-BE49-F238E27FC236}">
                <a16:creationId xmlns:a16="http://schemas.microsoft.com/office/drawing/2014/main" id="{E3984C2F-7999-6E2A-B618-27449D7676AF}"/>
              </a:ext>
            </a:extLst>
          </p:cNvPr>
          <p:cNvSpPr/>
          <p:nvPr/>
        </p:nvSpPr>
        <p:spPr>
          <a:xfrm>
            <a:off x="7615238" y="72899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Signe de multiplicació 4">
            <a:extLst>
              <a:ext uri="{FF2B5EF4-FFF2-40B4-BE49-F238E27FC236}">
                <a16:creationId xmlns:a16="http://schemas.microsoft.com/office/drawing/2014/main" id="{76CC0A1F-7257-E79C-68B1-FDB342C07BAB}"/>
              </a:ext>
            </a:extLst>
          </p:cNvPr>
          <p:cNvSpPr/>
          <p:nvPr/>
        </p:nvSpPr>
        <p:spPr>
          <a:xfrm>
            <a:off x="4576763" y="69566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Signe de multiplicació 5">
            <a:extLst>
              <a:ext uri="{FF2B5EF4-FFF2-40B4-BE49-F238E27FC236}">
                <a16:creationId xmlns:a16="http://schemas.microsoft.com/office/drawing/2014/main" id="{DF5D086A-A19D-DF87-959C-5A667A0CBB38}"/>
              </a:ext>
            </a:extLst>
          </p:cNvPr>
          <p:cNvSpPr/>
          <p:nvPr/>
        </p:nvSpPr>
        <p:spPr>
          <a:xfrm>
            <a:off x="7615238" y="4314825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Signe de multiplicació 6">
            <a:extLst>
              <a:ext uri="{FF2B5EF4-FFF2-40B4-BE49-F238E27FC236}">
                <a16:creationId xmlns:a16="http://schemas.microsoft.com/office/drawing/2014/main" id="{990F9586-EF2D-A571-7CFC-7E1E7B3542B5}"/>
              </a:ext>
            </a:extLst>
          </p:cNvPr>
          <p:cNvSpPr/>
          <p:nvPr/>
        </p:nvSpPr>
        <p:spPr>
          <a:xfrm>
            <a:off x="7571812" y="2521912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Signe de multiplicació 7">
            <a:extLst>
              <a:ext uri="{FF2B5EF4-FFF2-40B4-BE49-F238E27FC236}">
                <a16:creationId xmlns:a16="http://schemas.microsoft.com/office/drawing/2014/main" id="{58B7E435-657F-7336-503A-1117D8229369}"/>
              </a:ext>
            </a:extLst>
          </p:cNvPr>
          <p:cNvSpPr/>
          <p:nvPr/>
        </p:nvSpPr>
        <p:spPr>
          <a:xfrm>
            <a:off x="1624858" y="69565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Signe de multiplicació 8">
            <a:extLst>
              <a:ext uri="{FF2B5EF4-FFF2-40B4-BE49-F238E27FC236}">
                <a16:creationId xmlns:a16="http://schemas.microsoft.com/office/drawing/2014/main" id="{0E343935-0C3C-FAF5-02F3-5605F359DB64}"/>
              </a:ext>
            </a:extLst>
          </p:cNvPr>
          <p:cNvSpPr/>
          <p:nvPr/>
        </p:nvSpPr>
        <p:spPr>
          <a:xfrm>
            <a:off x="1595861" y="250065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Signe de multiplicació 9">
            <a:extLst>
              <a:ext uri="{FF2B5EF4-FFF2-40B4-BE49-F238E27FC236}">
                <a16:creationId xmlns:a16="http://schemas.microsoft.com/office/drawing/2014/main" id="{5C4C6418-1AE3-390E-B77E-BD6635237577}"/>
              </a:ext>
            </a:extLst>
          </p:cNvPr>
          <p:cNvSpPr/>
          <p:nvPr/>
        </p:nvSpPr>
        <p:spPr>
          <a:xfrm>
            <a:off x="1610851" y="4324348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76198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6EB9BB5B-612C-ACA9-6FB6-4DA8394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3" name="Taula 2">
            <a:extLst>
              <a:ext uri="{FF2B5EF4-FFF2-40B4-BE49-F238E27FC236}">
                <a16:creationId xmlns:a16="http://schemas.microsoft.com/office/drawing/2014/main" id="{558EB777-4E0C-BFBB-4A21-E369898C052B}"/>
              </a:ext>
            </a:extLst>
          </p:cNvPr>
          <p:cNvGraphicFramePr>
            <a:graphicFrameLocks noGrp="1"/>
          </p:cNvGraphicFramePr>
          <p:nvPr/>
        </p:nvGraphicFramePr>
        <p:xfrm>
          <a:off x="1596000" y="729000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30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28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  <p:sp>
        <p:nvSpPr>
          <p:cNvPr id="4" name="Signe de multiplicació 3">
            <a:extLst>
              <a:ext uri="{FF2B5EF4-FFF2-40B4-BE49-F238E27FC236}">
                <a16:creationId xmlns:a16="http://schemas.microsoft.com/office/drawing/2014/main" id="{E3984C2F-7999-6E2A-B618-27449D7676AF}"/>
              </a:ext>
            </a:extLst>
          </p:cNvPr>
          <p:cNvSpPr/>
          <p:nvPr/>
        </p:nvSpPr>
        <p:spPr>
          <a:xfrm>
            <a:off x="7615238" y="72899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Signe de multiplicació 4">
            <a:extLst>
              <a:ext uri="{FF2B5EF4-FFF2-40B4-BE49-F238E27FC236}">
                <a16:creationId xmlns:a16="http://schemas.microsoft.com/office/drawing/2014/main" id="{76CC0A1F-7257-E79C-68B1-FDB342C07BAB}"/>
              </a:ext>
            </a:extLst>
          </p:cNvPr>
          <p:cNvSpPr/>
          <p:nvPr/>
        </p:nvSpPr>
        <p:spPr>
          <a:xfrm>
            <a:off x="4576763" y="69566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" name="Signe de multiplicació 5">
            <a:extLst>
              <a:ext uri="{FF2B5EF4-FFF2-40B4-BE49-F238E27FC236}">
                <a16:creationId xmlns:a16="http://schemas.microsoft.com/office/drawing/2014/main" id="{DF5D086A-A19D-DF87-959C-5A667A0CBB38}"/>
              </a:ext>
            </a:extLst>
          </p:cNvPr>
          <p:cNvSpPr/>
          <p:nvPr/>
        </p:nvSpPr>
        <p:spPr>
          <a:xfrm>
            <a:off x="7615238" y="4314825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Signe de multiplicació 6">
            <a:extLst>
              <a:ext uri="{FF2B5EF4-FFF2-40B4-BE49-F238E27FC236}">
                <a16:creationId xmlns:a16="http://schemas.microsoft.com/office/drawing/2014/main" id="{990F9586-EF2D-A571-7CFC-7E1E7B3542B5}"/>
              </a:ext>
            </a:extLst>
          </p:cNvPr>
          <p:cNvSpPr/>
          <p:nvPr/>
        </p:nvSpPr>
        <p:spPr>
          <a:xfrm>
            <a:off x="7571812" y="2521912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Signe de multiplicació 7">
            <a:extLst>
              <a:ext uri="{FF2B5EF4-FFF2-40B4-BE49-F238E27FC236}">
                <a16:creationId xmlns:a16="http://schemas.microsoft.com/office/drawing/2014/main" id="{58B7E435-657F-7336-503A-1117D8229369}"/>
              </a:ext>
            </a:extLst>
          </p:cNvPr>
          <p:cNvSpPr/>
          <p:nvPr/>
        </p:nvSpPr>
        <p:spPr>
          <a:xfrm>
            <a:off x="1624858" y="695659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Signe de multiplicació 8">
            <a:extLst>
              <a:ext uri="{FF2B5EF4-FFF2-40B4-BE49-F238E27FC236}">
                <a16:creationId xmlns:a16="http://schemas.microsoft.com/office/drawing/2014/main" id="{0E343935-0C3C-FAF5-02F3-5605F359DB64}"/>
              </a:ext>
            </a:extLst>
          </p:cNvPr>
          <p:cNvSpPr/>
          <p:nvPr/>
        </p:nvSpPr>
        <p:spPr>
          <a:xfrm>
            <a:off x="1595861" y="2500650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0" name="Signe de multiplicació 9">
            <a:extLst>
              <a:ext uri="{FF2B5EF4-FFF2-40B4-BE49-F238E27FC236}">
                <a16:creationId xmlns:a16="http://schemas.microsoft.com/office/drawing/2014/main" id="{5C4C6418-1AE3-390E-B77E-BD6635237577}"/>
              </a:ext>
            </a:extLst>
          </p:cNvPr>
          <p:cNvSpPr/>
          <p:nvPr/>
        </p:nvSpPr>
        <p:spPr>
          <a:xfrm>
            <a:off x="1610851" y="4324348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1" name="Signe de multiplicació 10">
            <a:extLst>
              <a:ext uri="{FF2B5EF4-FFF2-40B4-BE49-F238E27FC236}">
                <a16:creationId xmlns:a16="http://schemas.microsoft.com/office/drawing/2014/main" id="{0090C214-8A51-D2D6-29B8-21052B44B952}"/>
              </a:ext>
            </a:extLst>
          </p:cNvPr>
          <p:cNvSpPr/>
          <p:nvPr/>
        </p:nvSpPr>
        <p:spPr>
          <a:xfrm>
            <a:off x="4576622" y="4333878"/>
            <a:ext cx="2980761" cy="1814175"/>
          </a:xfrm>
          <a:prstGeom prst="mathMultiply">
            <a:avLst>
              <a:gd name="adj1" fmla="val 9014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3" name="Imatge 12">
            <a:extLst>
              <a:ext uri="{FF2B5EF4-FFF2-40B4-BE49-F238E27FC236}">
                <a16:creationId xmlns:a16="http://schemas.microsoft.com/office/drawing/2014/main" id="{7F7C41E6-E4F0-0694-5830-4D2FDBB1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00" y="1964361"/>
            <a:ext cx="1393199" cy="139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9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peu de pàgina 1">
            <a:extLst>
              <a:ext uri="{FF2B5EF4-FFF2-40B4-BE49-F238E27FC236}">
                <a16:creationId xmlns:a16="http://schemas.microsoft.com/office/drawing/2014/main" id="{0CD57940-3EF5-B6FB-E32A-D8907969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aphicFrame>
        <p:nvGraphicFramePr>
          <p:cNvPr id="4" name="Taula 3">
            <a:extLst>
              <a:ext uri="{FF2B5EF4-FFF2-40B4-BE49-F238E27FC236}">
                <a16:creationId xmlns:a16="http://schemas.microsoft.com/office/drawing/2014/main" id="{DD10C907-DB45-5F91-9848-07F5ED1DF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43485"/>
              </p:ext>
            </p:extLst>
          </p:nvPr>
        </p:nvGraphicFramePr>
        <p:xfrm>
          <a:off x="538724" y="1629000"/>
          <a:ext cx="5400000" cy="36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84909946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05675877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616528163"/>
                    </a:ext>
                  </a:extLst>
                </a:gridCol>
              </a:tblGrid>
              <a:tr h="1200000">
                <a:tc>
                  <a:txBody>
                    <a:bodyPr/>
                    <a:lstStyle/>
                    <a:p>
                      <a:pPr algn="ctr"/>
                      <a:r>
                        <a:rPr lang="ca-ES" sz="1600" b="1" dirty="0">
                          <a:latin typeface="Georgia" panose="02040502050405020303" pitchFamily="18" charset="0"/>
                        </a:rPr>
                        <a:t>BUCHNER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b="1" dirty="0">
                          <a:latin typeface="Georgia" panose="02040502050405020303" pitchFamily="18" charset="0"/>
                        </a:rPr>
                        <a:t>BURETA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b="1" dirty="0">
                          <a:latin typeface="Georgia" panose="02040502050405020303" pitchFamily="18" charset="0"/>
                        </a:rPr>
                        <a:t>VAS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09186"/>
                  </a:ext>
                </a:extLst>
              </a:tr>
              <a:tr h="1200000">
                <a:tc>
                  <a:txBody>
                    <a:bodyPr/>
                    <a:lstStyle/>
                    <a:p>
                      <a:pPr algn="ctr"/>
                      <a:r>
                        <a:rPr lang="ca-ES" sz="1600" b="1" dirty="0">
                          <a:latin typeface="Georgia" panose="02040502050405020303" pitchFamily="18" charset="0"/>
                        </a:rPr>
                        <a:t>PIPETA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b="1" dirty="0">
                          <a:latin typeface="Georgia" panose="02040502050405020303" pitchFamily="18" charset="0"/>
                        </a:rPr>
                        <a:t>PROVETA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b="1" dirty="0">
                          <a:latin typeface="Georgia" panose="02040502050405020303" pitchFamily="18" charset="0"/>
                        </a:rPr>
                        <a:t>MATRÀS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936923"/>
                  </a:ext>
                </a:extLst>
              </a:tr>
              <a:tr h="1200000">
                <a:tc>
                  <a:txBody>
                    <a:bodyPr/>
                    <a:lstStyle/>
                    <a:p>
                      <a:pPr algn="ctr"/>
                      <a:r>
                        <a:rPr lang="ca-ES" sz="1600" b="1" dirty="0">
                          <a:latin typeface="Georgia" panose="02040502050405020303" pitchFamily="18" charset="0"/>
                        </a:rPr>
                        <a:t>BALANÇA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b="1" dirty="0">
                          <a:latin typeface="Georgia" panose="02040502050405020303" pitchFamily="18" charset="0"/>
                        </a:rPr>
                        <a:t>ERLENMEYER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sz="1600" b="1" dirty="0">
                          <a:latin typeface="Georgia" panose="02040502050405020303" pitchFamily="18" charset="0"/>
                        </a:rPr>
                        <a:t>EMBUT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094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F5836E4-C4F7-9AF5-92AD-5637153BDC9D}"/>
              </a:ext>
            </a:extLst>
          </p:cNvPr>
          <p:cNvSpPr/>
          <p:nvPr/>
        </p:nvSpPr>
        <p:spPr>
          <a:xfrm>
            <a:off x="0" y="6397281"/>
            <a:ext cx="12192000" cy="460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C28C1D42-A349-B8B9-4EF4-A4014323A70B}"/>
              </a:ext>
            </a:extLst>
          </p:cNvPr>
          <p:cNvSpPr txBox="1"/>
          <p:nvPr/>
        </p:nvSpPr>
        <p:spPr>
          <a:xfrm>
            <a:off x="6253278" y="287595"/>
            <a:ext cx="5605348" cy="6282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Trieu una paraula qualsevol.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Compteu quantes lletres té.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Moveu-vos una casella tantes vegades com lletres heu comptat en qualsevol direcció excepte en diagonal.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Ho heu fet ja? Doncs ja podeu tatxar </a:t>
            </a:r>
            <a:r>
              <a:rPr lang="ca-ES" sz="1500" b="1" dirty="0">
                <a:latin typeface="Georgia" panose="02040502050405020303" pitchFamily="18" charset="0"/>
              </a:rPr>
              <a:t>VAS</a:t>
            </a:r>
            <a:r>
              <a:rPr lang="ca-ES" sz="1500" dirty="0">
                <a:latin typeface="Georgia" panose="02040502050405020303" pitchFamily="18" charset="0"/>
              </a:rPr>
              <a:t>, perquè no hi sou!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En els moviments que fareu a partir d’ara, no podeu passar per les caselles tatxades!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Moveu-vos ara 9 caselles en qualsevol direcció, menys en diagonal.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I ja podeu tatxar </a:t>
            </a:r>
            <a:r>
              <a:rPr lang="ca-ES" sz="1500" b="1" dirty="0">
                <a:latin typeface="Georgia" panose="02040502050405020303" pitchFamily="18" charset="0"/>
              </a:rPr>
              <a:t>BURETA</a:t>
            </a:r>
            <a:r>
              <a:rPr lang="ca-ES" sz="1500" dirty="0">
                <a:latin typeface="Georgia" panose="02040502050405020303" pitchFamily="18" charset="0"/>
              </a:rPr>
              <a:t>, no hi sou!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Ara moveu-vos 7 caselles. Tatxeu </a:t>
            </a:r>
            <a:r>
              <a:rPr lang="ca-ES" sz="1500" b="1" dirty="0">
                <a:latin typeface="Georgia" panose="02040502050405020303" pitchFamily="18" charset="0"/>
              </a:rPr>
              <a:t>EMBUT</a:t>
            </a:r>
            <a:r>
              <a:rPr lang="ca-ES" sz="1500" dirty="0">
                <a:latin typeface="Georgia" panose="02040502050405020303" pitchFamily="18" charset="0"/>
              </a:rPr>
              <a:t>, no hi sou.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Moveu-vos 5 caselles. Tatxeu </a:t>
            </a:r>
            <a:r>
              <a:rPr lang="ca-ES" sz="1500" b="1" dirty="0">
                <a:latin typeface="Georgia" panose="02040502050405020303" pitchFamily="18" charset="0"/>
              </a:rPr>
              <a:t>MATRÀS</a:t>
            </a:r>
            <a:r>
              <a:rPr lang="ca-ES" sz="1500" dirty="0">
                <a:latin typeface="Georgia" panose="02040502050405020303" pitchFamily="18" charset="0"/>
              </a:rPr>
              <a:t>, no hi sou.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Moveu-vos 7 caselles. Tatxeu </a:t>
            </a:r>
            <a:r>
              <a:rPr lang="ca-ES" sz="1500" b="1" dirty="0">
                <a:latin typeface="Georgia" panose="02040502050405020303" pitchFamily="18" charset="0"/>
              </a:rPr>
              <a:t>BUCHNER</a:t>
            </a:r>
            <a:r>
              <a:rPr lang="ca-ES" sz="1500" dirty="0">
                <a:latin typeface="Georgia" panose="02040502050405020303" pitchFamily="18" charset="0"/>
              </a:rPr>
              <a:t>, no hi sou.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Moveu-vos 5 caselles. Tatxeu </a:t>
            </a:r>
            <a:r>
              <a:rPr lang="ca-ES" sz="1500" b="1" dirty="0">
                <a:latin typeface="Georgia" panose="02040502050405020303" pitchFamily="18" charset="0"/>
              </a:rPr>
              <a:t>PIPETA</a:t>
            </a:r>
            <a:r>
              <a:rPr lang="ca-ES" sz="1500" dirty="0">
                <a:latin typeface="Georgia" panose="02040502050405020303" pitchFamily="18" charset="0"/>
              </a:rPr>
              <a:t>, no hi sou.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Moveu-vos 3 caselles. Tatxeu </a:t>
            </a:r>
            <a:r>
              <a:rPr lang="ca-ES" sz="1500" b="1" dirty="0">
                <a:latin typeface="Georgia" panose="02040502050405020303" pitchFamily="18" charset="0"/>
              </a:rPr>
              <a:t>BALANÇA</a:t>
            </a:r>
            <a:r>
              <a:rPr lang="ca-ES" sz="1500" dirty="0">
                <a:latin typeface="Georgia" panose="02040502050405020303" pitchFamily="18" charset="0"/>
              </a:rPr>
              <a:t>, no hi sou.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1500" dirty="0">
                <a:latin typeface="Georgia" panose="02040502050405020303" pitchFamily="18" charset="0"/>
              </a:rPr>
              <a:t>Ara moveu-vos una sola vegada.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ca-ES" sz="1500" dirty="0"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500" dirty="0" err="1">
                <a:latin typeface="Georgia" panose="02040502050405020303" pitchFamily="18" charset="0"/>
              </a:rPr>
              <a:t>Doncs</a:t>
            </a:r>
            <a:r>
              <a:rPr lang="fr-FR" sz="1500" dirty="0">
                <a:latin typeface="Georgia" panose="02040502050405020303" pitchFamily="18" charset="0"/>
              </a:rPr>
              <a:t> si heu </a:t>
            </a:r>
            <a:r>
              <a:rPr lang="fr-FR" sz="1500" dirty="0" err="1">
                <a:latin typeface="Georgia" panose="02040502050405020303" pitchFamily="18" charset="0"/>
              </a:rPr>
              <a:t>seguit</a:t>
            </a:r>
            <a:r>
              <a:rPr lang="fr-FR" sz="1500" dirty="0">
                <a:latin typeface="Georgia" panose="02040502050405020303" pitchFamily="18" charset="0"/>
              </a:rPr>
              <a:t> bé les </a:t>
            </a:r>
            <a:r>
              <a:rPr lang="fr-FR" sz="1500" dirty="0" err="1">
                <a:latin typeface="Georgia" panose="02040502050405020303" pitchFamily="18" charset="0"/>
              </a:rPr>
              <a:t>instruccions</a:t>
            </a:r>
            <a:r>
              <a:rPr lang="fr-FR" sz="1500" dirty="0">
                <a:latin typeface="Georgia" panose="02040502050405020303" pitchFamily="18" charset="0"/>
              </a:rPr>
              <a:t>... Sou a la </a:t>
            </a:r>
            <a:r>
              <a:rPr lang="fr-FR" sz="1500" b="1" dirty="0">
                <a:latin typeface="Georgia" panose="02040502050405020303" pitchFamily="18" charset="0"/>
              </a:rPr>
              <a:t>PROVETA!</a:t>
            </a:r>
            <a:endParaRPr lang="ca-ES" sz="15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27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F03C48B6-ACB7-E683-78EB-5242CAFE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grpSp>
        <p:nvGrpSpPr>
          <p:cNvPr id="9" name="Agrupa 8">
            <a:extLst>
              <a:ext uri="{FF2B5EF4-FFF2-40B4-BE49-F238E27FC236}">
                <a16:creationId xmlns:a16="http://schemas.microsoft.com/office/drawing/2014/main" id="{9D602A7D-6EAA-88DE-0AC7-547A6F244F69}"/>
              </a:ext>
            </a:extLst>
          </p:cNvPr>
          <p:cNvGrpSpPr/>
          <p:nvPr/>
        </p:nvGrpSpPr>
        <p:grpSpPr>
          <a:xfrm>
            <a:off x="835818" y="350043"/>
            <a:ext cx="5491164" cy="4271963"/>
            <a:chOff x="4038600" y="1685925"/>
            <a:chExt cx="5491164" cy="4271963"/>
          </a:xfrm>
        </p:grpSpPr>
        <p:sp>
          <p:nvSpPr>
            <p:cNvPr id="6" name="Estrella: de 32 puntes 5">
              <a:extLst>
                <a:ext uri="{FF2B5EF4-FFF2-40B4-BE49-F238E27FC236}">
                  <a16:creationId xmlns:a16="http://schemas.microsoft.com/office/drawing/2014/main" id="{BD025BA8-E8BB-2DF0-5E00-C2B94E5D128C}"/>
                </a:ext>
              </a:extLst>
            </p:cNvPr>
            <p:cNvSpPr/>
            <p:nvPr/>
          </p:nvSpPr>
          <p:spPr>
            <a:xfrm>
              <a:off x="4038600" y="1685925"/>
              <a:ext cx="5491164" cy="4271963"/>
            </a:xfrm>
            <a:prstGeom prst="star32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sz="2400" b="1" dirty="0"/>
            </a:p>
          </p:txBody>
        </p:sp>
        <p:sp>
          <p:nvSpPr>
            <p:cNvPr id="8" name="QuadreDeText 7">
              <a:extLst>
                <a:ext uri="{FF2B5EF4-FFF2-40B4-BE49-F238E27FC236}">
                  <a16:creationId xmlns:a16="http://schemas.microsoft.com/office/drawing/2014/main" id="{B3D4DD8E-1709-C6A8-89C8-1A4F1E7513B4}"/>
                </a:ext>
              </a:extLst>
            </p:cNvPr>
            <p:cNvSpPr txBox="1"/>
            <p:nvPr/>
          </p:nvSpPr>
          <p:spPr>
            <a:xfrm>
              <a:off x="4478537" y="3363024"/>
              <a:ext cx="461129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ca-ES" sz="2800" b="1" dirty="0">
                  <a:latin typeface="Georgia" panose="02040502050405020303" pitchFamily="18" charset="0"/>
                </a:rPr>
                <a:t>CAL APROFITAR LES OPORTUNITATS!!</a:t>
              </a:r>
            </a:p>
          </p:txBody>
        </p:sp>
      </p:grpSp>
      <p:pic>
        <p:nvPicPr>
          <p:cNvPr id="3074" name="Picture 2" descr="Cómo hacer las ideas atractivas? Beneficios para tus clientes – Soluciones  Contables">
            <a:extLst>
              <a:ext uri="{FF2B5EF4-FFF2-40B4-BE49-F238E27FC236}">
                <a16:creationId xmlns:a16="http://schemas.microsoft.com/office/drawing/2014/main" id="{5A1F72CE-946B-BDE7-BFEC-00E25A1A3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36" y="3229063"/>
            <a:ext cx="5461464" cy="307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igne més 9">
            <a:extLst>
              <a:ext uri="{FF2B5EF4-FFF2-40B4-BE49-F238E27FC236}">
                <a16:creationId xmlns:a16="http://schemas.microsoft.com/office/drawing/2014/main" id="{E3700919-D484-A38F-A038-B4EAD99B3224}"/>
              </a:ext>
            </a:extLst>
          </p:cNvPr>
          <p:cNvSpPr/>
          <p:nvPr/>
        </p:nvSpPr>
        <p:spPr>
          <a:xfrm>
            <a:off x="5196000" y="3229063"/>
            <a:ext cx="1800000" cy="1800000"/>
          </a:xfrm>
          <a:prstGeom prst="mathPlus">
            <a:avLst>
              <a:gd name="adj1" fmla="val 9233"/>
            </a:avLst>
          </a:prstGeom>
          <a:solidFill>
            <a:srgbClr val="4BAC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09752A78-12D7-7561-6CDA-0480F98C2BEB}"/>
              </a:ext>
            </a:extLst>
          </p:cNvPr>
          <p:cNvSpPr txBox="1"/>
          <p:nvPr/>
        </p:nvSpPr>
        <p:spPr>
          <a:xfrm>
            <a:off x="728269" y="4669162"/>
            <a:ext cx="370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Georgia" panose="02040502050405020303" pitchFamily="18" charset="0"/>
              </a:rPr>
              <a:t>Aniversaris, premis, festes, esdeveniments...</a:t>
            </a:r>
          </a:p>
        </p:txBody>
      </p:sp>
    </p:spTree>
    <p:extLst>
      <p:ext uri="{BB962C8B-B14F-4D97-AF65-F5344CB8AC3E}">
        <p14:creationId xmlns:p14="http://schemas.microsoft.com/office/powerpoint/2010/main" val="264545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1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b="1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38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b="1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4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AF63B09-623F-EC14-3D48-0F056D69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/>
              <a:t>Com aprofitar-ho</a:t>
            </a:r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6F9B711A-0603-7B7D-4F93-CA8C8D67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/>
              <a:t>@carles_ab_26</a:t>
            </a:r>
          </a:p>
        </p:txBody>
      </p:sp>
      <p:sp>
        <p:nvSpPr>
          <p:cNvPr id="4" name="QuadreDeText 3">
            <a:extLst>
              <a:ext uri="{FF2B5EF4-FFF2-40B4-BE49-F238E27FC236}">
                <a16:creationId xmlns:a16="http://schemas.microsoft.com/office/drawing/2014/main" id="{257CCF83-8A1B-26F3-C976-9F3B5D211672}"/>
              </a:ext>
            </a:extLst>
          </p:cNvPr>
          <p:cNvSpPr txBox="1"/>
          <p:nvPr/>
        </p:nvSpPr>
        <p:spPr>
          <a:xfrm>
            <a:off x="838200" y="1690688"/>
            <a:ext cx="9620250" cy="23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Cal tenir bases = formació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dirty="0">
                <a:latin typeface="Georgia" panose="02040502050405020303" pitchFamily="18" charset="0"/>
              </a:rPr>
              <a:t>Predisposició i motivació</a:t>
            </a:r>
          </a:p>
          <a:p>
            <a:pPr marL="342900" indent="-3429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ca-ES" sz="2000" b="1" dirty="0">
                <a:latin typeface="Georgia" panose="02040502050405020303" pitchFamily="18" charset="0"/>
              </a:rPr>
              <a:t>Tenir clars els objectius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Adaptabilitat i rigorositat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ca-ES" sz="2000" dirty="0">
                <a:solidFill>
                  <a:srgbClr val="FF0000"/>
                </a:solidFill>
                <a:latin typeface="Georgia" panose="02040502050405020303" pitchFamily="18" charset="0"/>
              </a:rPr>
              <a:t>Reaprofitament!!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E369DA8B-4B0F-9613-EBB0-A8AF2689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3079630"/>
            <a:ext cx="2719388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604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882</Words>
  <Application>Microsoft Office PowerPoint</Application>
  <PresentationFormat>Pantalla panoràmica</PresentationFormat>
  <Paragraphs>263</Paragraphs>
  <Slides>42</Slides>
  <Notes>2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42</vt:i4>
      </vt:variant>
    </vt:vector>
  </HeadingPairs>
  <TitlesOfParts>
    <vt:vector size="47" baseType="lpstr">
      <vt:lpstr>Arial</vt:lpstr>
      <vt:lpstr>Calibri</vt:lpstr>
      <vt:lpstr>Georgia</vt:lpstr>
      <vt:lpstr>Wingdings</vt:lpstr>
      <vt:lpstr>Tema de l'Office</vt:lpstr>
      <vt:lpstr>Presentació del PowerPoint</vt:lpstr>
      <vt:lpstr>La màgia com a eina pedagògica</vt:lpstr>
      <vt:lpstr>Per què màgia?</vt:lpstr>
      <vt:lpstr>Què explicar?</vt:lpstr>
      <vt:lpstr>Presentació del PowerPoint</vt:lpstr>
      <vt:lpstr>Com aprofitar-ho</vt:lpstr>
      <vt:lpstr>Com aprofitar-ho</vt:lpstr>
      <vt:lpstr>Com aprofitar-ho</vt:lpstr>
      <vt:lpstr>Com aprofitar-ho</vt:lpstr>
      <vt:lpstr>Com aprofitar-ho</vt:lpstr>
      <vt:lpstr>Com aprofitar-ho</vt:lpstr>
      <vt:lpstr>Com aprofitar-ho</vt:lpstr>
      <vt:lpstr>Com aprofitar-ho</vt:lpstr>
      <vt:lpstr>Com aprofitar-ho</vt:lpstr>
      <vt:lpstr>Com aplicar-ho</vt:lpstr>
      <vt:lpstr>Presentació del PowerPoint</vt:lpstr>
      <vt:lpstr>Presentació del PowerPoint</vt:lpstr>
      <vt:lpstr>Presentació del PowerPoint</vt:lpstr>
      <vt:lpstr>La nostra divulgació</vt:lpstr>
      <vt:lpstr>D’on treure recursos</vt:lpstr>
      <vt:lpstr>Presentació del PowerPoint</vt:lpstr>
      <vt:lpstr>La màgia com a eina pedagògica</vt:lpstr>
      <vt:lpstr>Per acabar, un parell de jocs...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màgia com a eina pedagògica</dc:title>
  <dc:creator>Carles Alcaide Blaya</dc:creator>
  <cp:lastModifiedBy>Carles Alcaide Blaya</cp:lastModifiedBy>
  <cp:revision>10</cp:revision>
  <cp:lastPrinted>2024-01-30T11:24:10Z</cp:lastPrinted>
  <dcterms:created xsi:type="dcterms:W3CDTF">2024-01-23T21:05:00Z</dcterms:created>
  <dcterms:modified xsi:type="dcterms:W3CDTF">2024-01-30T14:04:24Z</dcterms:modified>
</cp:coreProperties>
</file>